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6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7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4"/>
    <p:sldMasterId id="2147483674" r:id="rId5"/>
    <p:sldMasterId id="2147483681" r:id="rId6"/>
    <p:sldMasterId id="2147483685" r:id="rId7"/>
    <p:sldMasterId id="2147483689" r:id="rId8"/>
    <p:sldMasterId id="2147483695" r:id="rId9"/>
    <p:sldMasterId id="2147483701" r:id="rId10"/>
    <p:sldMasterId id="2147483709" r:id="rId11"/>
  </p:sldMasterIdLst>
  <p:notesMasterIdLst>
    <p:notesMasterId r:id="rId29"/>
  </p:notesMasterIdLst>
  <p:handoutMasterIdLst>
    <p:handoutMasterId r:id="rId30"/>
  </p:handoutMasterIdLst>
  <p:sldIdLst>
    <p:sldId id="286" r:id="rId12"/>
    <p:sldId id="668" r:id="rId13"/>
    <p:sldId id="664" r:id="rId14"/>
    <p:sldId id="308" r:id="rId15"/>
    <p:sldId id="305" r:id="rId16"/>
    <p:sldId id="676" r:id="rId17"/>
    <p:sldId id="660" r:id="rId18"/>
    <p:sldId id="677" r:id="rId19"/>
    <p:sldId id="669" r:id="rId20"/>
    <p:sldId id="674" r:id="rId21"/>
    <p:sldId id="671" r:id="rId22"/>
    <p:sldId id="673" r:id="rId23"/>
    <p:sldId id="672" r:id="rId24"/>
    <p:sldId id="675" r:id="rId25"/>
    <p:sldId id="256" r:id="rId26"/>
    <p:sldId id="666" r:id="rId27"/>
    <p:sldId id="301" r:id="rId28"/>
  </p:sldIdLst>
  <p:sldSz cx="12192000" cy="6858000"/>
  <p:notesSz cx="7023100" cy="93091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696" userDrawn="1">
          <p15:clr>
            <a:srgbClr val="A4A3A4"/>
          </p15:clr>
        </p15:guide>
        <p15:guide id="4" orient="horz" pos="240" userDrawn="1">
          <p15:clr>
            <a:srgbClr val="A4A3A4"/>
          </p15:clr>
        </p15:guide>
        <p15:guide id="5" pos="7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FC79"/>
    <a:srgbClr val="73FB79"/>
    <a:srgbClr val="73FEFF"/>
    <a:srgbClr val="FF0000"/>
    <a:srgbClr val="EBEDED"/>
    <a:srgbClr val="F1F8F9"/>
    <a:srgbClr val="EDF6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80"/>
    <p:restoredTop sz="94694"/>
  </p:normalViewPr>
  <p:slideViewPr>
    <p:cSldViewPr snapToGrid="0">
      <p:cViewPr varScale="1">
        <p:scale>
          <a:sx n="121" d="100"/>
          <a:sy n="121" d="100"/>
        </p:scale>
        <p:origin x="256" y="176"/>
      </p:cViewPr>
      <p:guideLst>
        <p:guide orient="horz" pos="2160"/>
        <p:guide pos="3840"/>
        <p:guide orient="horz" pos="696"/>
        <p:guide orient="horz" pos="240"/>
        <p:guide pos="73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31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handoutMaster" Target="handoutMasters/handoutMaster1.xml"/><Relationship Id="rId8" Type="http://schemas.openxmlformats.org/officeDocument/2006/relationships/slideMaster" Target="slideMasters/slideMaster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2">
            <a:extLst>
              <a:ext uri="{FF2B5EF4-FFF2-40B4-BE49-F238E27FC236}">
                <a16:creationId xmlns:a16="http://schemas.microsoft.com/office/drawing/2014/main" id="{B980B342-48CC-406F-A9DE-42A3E8B5A76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0403" name="Rectangle 3">
            <a:extLst>
              <a:ext uri="{FF2B5EF4-FFF2-40B4-BE49-F238E27FC236}">
                <a16:creationId xmlns:a16="http://schemas.microsoft.com/office/drawing/2014/main" id="{12ED653F-54FD-4B51-976A-86F528DDF96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8275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0404" name="Rectangle 4">
            <a:extLst>
              <a:ext uri="{FF2B5EF4-FFF2-40B4-BE49-F238E27FC236}">
                <a16:creationId xmlns:a16="http://schemas.microsoft.com/office/drawing/2014/main" id="{D2627E17-93F4-44EC-BECE-43E4626A4E0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0405" name="Rectangle 5">
            <a:extLst>
              <a:ext uri="{FF2B5EF4-FFF2-40B4-BE49-F238E27FC236}">
                <a16:creationId xmlns:a16="http://schemas.microsoft.com/office/drawing/2014/main" id="{10D50539-3C7E-4B05-BE23-DFC38302C92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8275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8D299CB-C521-453D-A253-520B7CAA9D2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jp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png>
</file>

<file path=ppt/media/image24.tiff>
</file>

<file path=ppt/media/image25.jpg>
</file>

<file path=ppt/media/image26.jpg>
</file>

<file path=ppt/media/image27.jpg>
</file>

<file path=ppt/media/image3.png>
</file>

<file path=ppt/media/image4.jpg>
</file>

<file path=ppt/media/image5.pn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1FA24A4E-64CE-4789-B4B6-3DB0934032E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t" anchorCtr="0" compatLnSpc="1">
            <a:prstTxWarp prst="textNoShape">
              <a:avLst/>
            </a:prstTxWarp>
          </a:bodyPr>
          <a:lstStyle>
            <a:lvl1pPr defTabSz="933450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6C34B1A6-3257-4EE6-BBB1-922240D3F1E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78275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t" anchorCtr="0" compatLnSpc="1">
            <a:prstTxWarp prst="textNoShape">
              <a:avLst/>
            </a:prstTxWarp>
          </a:bodyPr>
          <a:lstStyle>
            <a:lvl1pPr algn="r" defTabSz="933450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0356" name="Rectangle 4">
            <a:extLst>
              <a:ext uri="{FF2B5EF4-FFF2-40B4-BE49-F238E27FC236}">
                <a16:creationId xmlns:a16="http://schemas.microsoft.com/office/drawing/2014/main" id="{DF79CBD6-C23B-4E74-8450-63EC454DB2A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9575" y="698500"/>
            <a:ext cx="6203950" cy="34909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9637" name="Rectangle 5">
            <a:extLst>
              <a:ext uri="{FF2B5EF4-FFF2-40B4-BE49-F238E27FC236}">
                <a16:creationId xmlns:a16="http://schemas.microsoft.com/office/drawing/2014/main" id="{B8EFD0B9-F181-4FAD-B15C-9BB0B110C00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21188"/>
            <a:ext cx="5619750" cy="4189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9638" name="Rectangle 6">
            <a:extLst>
              <a:ext uri="{FF2B5EF4-FFF2-40B4-BE49-F238E27FC236}">
                <a16:creationId xmlns:a16="http://schemas.microsoft.com/office/drawing/2014/main" id="{CD574270-24D8-4A67-B7BC-73261641E4F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b" anchorCtr="0" compatLnSpc="1">
            <a:prstTxWarp prst="textNoShape">
              <a:avLst/>
            </a:prstTxWarp>
          </a:bodyPr>
          <a:lstStyle>
            <a:lvl1pPr defTabSz="933450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9639" name="Rectangle 7">
            <a:extLst>
              <a:ext uri="{FF2B5EF4-FFF2-40B4-BE49-F238E27FC236}">
                <a16:creationId xmlns:a16="http://schemas.microsoft.com/office/drawing/2014/main" id="{9911F5D5-3455-4900-8D66-95D79AE817B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8275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2" tIns="46656" rIns="93312" bIns="46656" numCol="1" anchor="b" anchorCtr="0" compatLnSpc="1">
            <a:prstTxWarp prst="textNoShape">
              <a:avLst/>
            </a:prstTxWarp>
          </a:bodyPr>
          <a:lstStyle>
            <a:lvl1pPr algn="r" defTabSz="933450">
              <a:defRPr sz="1200"/>
            </a:lvl1pPr>
          </a:lstStyle>
          <a:p>
            <a:fld id="{36826D95-CC44-42FF-9962-D96C39633D1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826D95-CC44-42FF-9962-D96C39633D14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9812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170D2B71-C9A4-D232-678D-F04F1301A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4077F48F-2115-2C8B-9D3C-0E2680A959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AF1206FB-C562-84FE-F9E2-71069872DE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99310DB6-9AC0-54DA-0C87-72AEB34BC0C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2176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F7D52C01-DAC5-D38C-CF0E-851BD19A1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C0A4DCB4-D3F2-C34D-A6B3-6EAFBE0500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E7C32F74-8977-4EE6-66B4-16A828B928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A8A7DA8B-D7CC-D828-AE75-45F9EE1774C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60858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3A12B6C9-DC29-61F8-7FD3-64F5F886F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17485214-6F30-FBAA-FA31-708535BE50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27F8E43C-163A-D18C-3DBE-7A062463CC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D78E3222-8664-FA8C-5E84-0C61013BD60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14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93771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16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8312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234276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9783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0733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7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40163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EE9CBB0A-914E-C30D-C98E-CC2DBA61E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C4E1CB04-AD0A-F341-334B-B6279FE8C2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AF2300E4-4A3C-0C97-CD1E-544D773211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74033A53-3934-8DFE-E6D4-6FDE4FAEE2E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8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94537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9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0733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CF44E686-BF09-FCE5-F2E3-A5CD236DB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35D5A001-42BD-BA0E-8042-E78B0BC0D8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0032EA64-7220-980B-33E5-5AAB618A8A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FD6AB5DC-8CA8-EFB3-6EC3-1E10CA56723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10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22821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CB08CA7F-73E8-690E-97B0-9A4BE3275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>
            <a:extLst>
              <a:ext uri="{FF2B5EF4-FFF2-40B4-BE49-F238E27FC236}">
                <a16:creationId xmlns:a16="http://schemas.microsoft.com/office/drawing/2014/main" id="{6D59627B-B0EA-57CD-884C-EF969CE737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61" name="Google Shape;561;p26:notes">
            <a:extLst>
              <a:ext uri="{FF2B5EF4-FFF2-40B4-BE49-F238E27FC236}">
                <a16:creationId xmlns:a16="http://schemas.microsoft.com/office/drawing/2014/main" id="{82A09F3A-0403-5665-152F-A1379ED1D1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>
            <a:extLst>
              <a:ext uri="{FF2B5EF4-FFF2-40B4-BE49-F238E27FC236}">
                <a16:creationId xmlns:a16="http://schemas.microsoft.com/office/drawing/2014/main" id="{C6C7F804-969D-D2AE-7664-99FD5FDBFEF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8803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F7597A7-AAEE-4D44-8E25-193B18EC3F83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8363AAD-A570-4E87-AA61-2CA271E91D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5830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BCD489CF-28CB-44CF-BE23-E7E443363D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34988D-3043-4292-A5F4-05A4FE8EB72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8637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2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2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63FFC0C-B34F-4DA7-8FDB-EB71663EE8F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724E34-502A-4DD5-B5DD-9BE9488FFA4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4926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5207714-DE9B-4B9B-8F2A-9AF85A8C264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FA8E84-A2D4-4833-A163-9E927A1153D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18199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74638"/>
            <a:ext cx="10972800" cy="52117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4D55682C-BED2-4067-A7E9-7D2BCCBEEF4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84F993-E6A8-4373-8023-B37EBBE7C04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42154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4698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rgbClr val="83847A"/>
                </a:solidFill>
              </a:defRPr>
            </a:lvl2pPr>
            <a:lvl3pPr>
              <a:defRPr sz="1125">
                <a:solidFill>
                  <a:srgbClr val="83847A"/>
                </a:solidFill>
              </a:defRPr>
            </a:lvl3pPr>
            <a:lvl4pPr>
              <a:defRPr sz="1125">
                <a:solidFill>
                  <a:srgbClr val="83847A"/>
                </a:solidFill>
              </a:defRPr>
            </a:lvl4pPr>
            <a:lvl5pPr>
              <a:defRPr sz="1125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005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9662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985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013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8"/>
            <a:ext cx="5486400" cy="666241"/>
          </a:xfrm>
        </p:spPr>
        <p:txBody>
          <a:bodyPr bIns="0" anchor="b"/>
          <a:lstStyle>
            <a:lvl1pPr>
              <a:defRPr sz="1013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692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31EF2E2-F766-4EC3-BD3B-504C5A1606C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C8A6C9-F883-4878-8D09-025D23FE82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424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31EF2E2-F766-4EC3-BD3B-504C5A1606C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C8A6C9-F883-4878-8D09-025D23FE82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45381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4" y="3200407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7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" y="107000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9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9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53040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0A249-0877-4181-9CEC-76809EE5C2F2}" type="datetime1">
              <a:rPr lang="en-US" smtClean="0"/>
              <a:t>12/2/25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Water Quality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033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F7A79-6C5F-4610-A09B-5F9FF9EEA428}" type="datetime1">
              <a:rPr lang="en-US" smtClean="0"/>
              <a:t>12/2/25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Water Quality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2428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313396173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D0F3C-CFEC-2FD7-F9F7-38425E5D9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919CB-EE4F-A351-321D-9548229B6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B8013-6DB5-4FC7-934F-82C2E8D31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06F7-6DC6-4586-B3ED-D4191F2A1E2A}" type="datetimeFigureOut">
              <a:rPr lang="en-US" smtClean="0"/>
              <a:t>12/2/25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CD9E4-0999-A20E-109B-CEE73D47B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A9713-BDA6-635C-1862-6C7B17A42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8A6C9-F883-4878-8D09-025D23FE828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25372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4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1437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74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092332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997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603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F3EEEFC-9449-4773-8C56-5CD8581E5B2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C88DC8-BEC8-44D6-84B6-B2DEAA2F93F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24273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2052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08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878155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599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9199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7317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4585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9336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6110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83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AFB7904-8178-4A84-9486-68E2B949E8B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F55399-BE6E-4785-9616-703F2E8C89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456497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3597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7613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0642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11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784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92886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9524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2748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9343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621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AC4A72-8B44-4049-B3BF-E737154DC9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E6D01C-8C09-40B6-87B8-4A340A8FDA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410363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9753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BE1C0899-BB03-4C63-8285-B639CFEF57F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1A7A9-3784-420E-8BC6-4C9B1E3D6E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8545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037F3953-CFFE-4261-848B-29FCF8416601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4C535B-4A7D-462D-8B25-8F47172E7D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6672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FA6B355-CF6F-4E7D-A7FD-6959729240C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2F3CC9-ABEA-40F9-89AA-F60771B12D9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8528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83FE8D8-8451-4C6F-BED8-42F8B8577A2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0B2391-B323-4970-9B18-79D08236C44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9449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8.jp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theme" Target="../theme/theme4.xml"/><Relationship Id="rId9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8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3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Relationship Id="rId9" Type="http://schemas.openxmlformats.org/officeDocument/2006/relationships/image" Target="../media/image3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theme" Target="../theme/theme7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1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0.xml"/><Relationship Id="rId9" Type="http://schemas.openxmlformats.org/officeDocument/2006/relationships/image" Target="../media/image2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7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3" descr="ppt_camo_bkgrnd-02">
            <a:extLst>
              <a:ext uri="{FF2B5EF4-FFF2-40B4-BE49-F238E27FC236}">
                <a16:creationId xmlns:a16="http://schemas.microsoft.com/office/drawing/2014/main" id="{07E0C119-AAC9-46DC-93D5-3C24913C9CA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Rectangle 2">
            <a:extLst>
              <a:ext uri="{FF2B5EF4-FFF2-40B4-BE49-F238E27FC236}">
                <a16:creationId xmlns:a16="http://schemas.microsoft.com/office/drawing/2014/main" id="{D18D6CD7-0128-470E-89B3-5B525A010A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11A921F5-BFF2-49E3-92E3-CBAB86368F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 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67662450-B012-4B7E-9A2B-590A2EC947D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8768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968E7F01-041C-4010-88FE-1B9185A755B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082" name="Line 10">
            <a:extLst>
              <a:ext uri="{FF2B5EF4-FFF2-40B4-BE49-F238E27FC236}">
                <a16:creationId xmlns:a16="http://schemas.microsoft.com/office/drawing/2014/main" id="{34F20E99-D30D-4ED6-AF0E-DB45751F4AAC}"/>
              </a:ext>
            </a:extLst>
          </p:cNvPr>
          <p:cNvSpPr>
            <a:spLocks noChangeShapeType="1"/>
          </p:cNvSpPr>
          <p:nvPr userDrawn="1"/>
        </p:nvSpPr>
        <p:spPr bwMode="auto">
          <a:xfrm flipH="1">
            <a:off x="609600" y="6248400"/>
            <a:ext cx="10972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75000"/>
        <a:buFont typeface="Arial" panose="020B0604020202020204" pitchFamily="34" charset="0"/>
        <a:buChar char="►"/>
        <a:defRPr sz="24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75000"/>
        <a:buFont typeface="Wingdings 3" panose="05040102010807070707" pitchFamily="18" charset="2"/>
        <a:buChar char="w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50000"/>
        <a:buFont typeface="Wingdings" panose="05000000000000000000" pitchFamily="2" charset="2"/>
        <a:buChar char="¡"/>
        <a:defRPr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SzPct val="50000"/>
        <a:buFont typeface="Wingdings" pitchFamily="2" charset="2"/>
        <a:buChar char="¡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2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1" y="217302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8" y="6580039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675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079067" y="3416307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7" y="6286500"/>
            <a:ext cx="1135196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US Army Corps of Engineers  </a:t>
            </a:r>
            <a:r>
              <a:rPr lang="en-US" sz="1050" dirty="0">
                <a:sym typeface="Symbol" panose="05050102010706020507" pitchFamily="18" charset="2"/>
              </a:rPr>
              <a:t></a:t>
            </a:r>
            <a:r>
              <a:rPr lang="en-US" sz="105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2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40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202210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35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257175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6pPr>
      <a:lvl7pPr marL="514350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7pPr>
      <a:lvl8pPr marL="771525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8pPr>
      <a:lvl9pPr marL="1028700" algn="l" rtl="0" eaLnBrk="1" fontAlgn="base" hangingPunct="1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171450" indent="-171450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5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428625" indent="-160735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35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645319" indent="-128588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2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857250" indent="-128588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2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028700" indent="-128588" algn="l" rtl="0" eaLnBrk="1" fontAlgn="base" hangingPunct="1">
        <a:spcBef>
          <a:spcPts val="169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2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41446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41" userDrawn="1">
          <p15:clr>
            <a:srgbClr val="5ACBF0"/>
          </p15:clr>
        </p15:guide>
        <p15:guide id="2" pos="9728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008FD0-E874-9065-B3B4-360B6ECE8BD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290" y="484122"/>
            <a:ext cx="4583495" cy="5043261"/>
          </a:xfrm>
          <a:prstGeom prst="rect">
            <a:avLst/>
          </a:prstGeom>
          <a:effectLst>
            <a:softEdge rad="0"/>
          </a:effec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9639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7" y="6504411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3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1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1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9" y="6577161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675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8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5" y="6442289"/>
            <a:ext cx="556768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5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3832154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p:hf hdr="0" dt="0"/>
  <p:txStyles>
    <p:titleStyle>
      <a:lvl1pPr algn="l" defTabSz="514350" rtl="0" eaLnBrk="1" latinLnBrk="0" hangingPunct="1">
        <a:lnSpc>
          <a:spcPct val="100000"/>
        </a:lnSpc>
        <a:spcBef>
          <a:spcPct val="0"/>
        </a:spcBef>
        <a:buNone/>
        <a:defRPr sz="2025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None/>
        <a:defRPr sz="15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2" userDrawn="1">
          <p15:clr>
            <a:srgbClr val="5ACBF0"/>
          </p15:clr>
        </p15:guide>
        <p15:guide id="2" pos="8192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968E7F01-041C-4010-88FE-1B9185A755B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252E4D-CE85-CBED-6D6D-70324D8957F9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2"/>
            <a:ext cx="12192000" cy="6857999"/>
          </a:xfrm>
          <a:prstGeom prst="rect">
            <a:avLst/>
          </a:prstGeom>
        </p:spPr>
      </p:pic>
      <p:sp>
        <p:nvSpPr>
          <p:cNvPr id="4" name="Rounded Rectangle 9">
            <a:extLst>
              <a:ext uri="{FF2B5EF4-FFF2-40B4-BE49-F238E27FC236}">
                <a16:creationId xmlns:a16="http://schemas.microsoft.com/office/drawing/2014/main" id="{C5A60594-8795-72D7-D5FC-21E8BBFC1210}"/>
              </a:ext>
            </a:extLst>
          </p:cNvPr>
          <p:cNvSpPr/>
          <p:nvPr userDrawn="1"/>
        </p:nvSpPr>
        <p:spPr>
          <a:xfrm>
            <a:off x="182881" y="217302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3C5595-3DC5-7F8D-E4ED-37CC74ED5507}"/>
              </a:ext>
            </a:extLst>
          </p:cNvPr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787BE8D-DE47-5BFD-4EFF-EF21BA2A9669}"/>
              </a:ext>
            </a:extLst>
          </p:cNvPr>
          <p:cNvSpPr txBox="1"/>
          <p:nvPr userDrawn="1"/>
        </p:nvSpPr>
        <p:spPr>
          <a:xfrm>
            <a:off x="413317" y="6286500"/>
            <a:ext cx="1135196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US Army Corps of Engineers  </a:t>
            </a:r>
            <a:r>
              <a:rPr lang="en-US" sz="1050" dirty="0">
                <a:sym typeface="Symbol" panose="05050102010706020507" pitchFamily="18" charset="2"/>
              </a:rPr>
              <a:t></a:t>
            </a:r>
            <a:r>
              <a:rPr lang="en-US" sz="1050" dirty="0"/>
              <a:t>   Engineer Research and Development Center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630B06-D8AC-D9E4-3994-46BCCA348611}"/>
              </a:ext>
            </a:extLst>
          </p:cNvPr>
          <p:cNvSpPr txBox="1"/>
          <p:nvPr userDrawn="1"/>
        </p:nvSpPr>
        <p:spPr>
          <a:xfrm>
            <a:off x="0" y="2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F2FCCD-C564-9B60-15EF-A56909963F88}"/>
              </a:ext>
            </a:extLst>
          </p:cNvPr>
          <p:cNvSpPr txBox="1"/>
          <p:nvPr userDrawn="1"/>
        </p:nvSpPr>
        <p:spPr>
          <a:xfrm>
            <a:off x="-6773" y="6583540"/>
            <a:ext cx="121920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76531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</p:sldLayoutIdLst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>
          <p15:clr>
            <a:srgbClr val="5ACBF0"/>
          </p15:clr>
        </p15:guide>
        <p15:guide id="2" pos="6144">
          <p15:clr>
            <a:srgbClr val="5ACBF0"/>
          </p15:clr>
        </p15:guide>
        <p15:guide id="3" pos="341" userDrawn="1">
          <p15:clr>
            <a:srgbClr val="5ACBF0"/>
          </p15:clr>
        </p15:guide>
        <p15:guide id="4" pos="9728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328006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61565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17" r:id="rId6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677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666623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26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4.jpg"/><Relationship Id="rId4" Type="http://schemas.openxmlformats.org/officeDocument/2006/relationships/image" Target="../media/image1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1682876"/>
            <a:ext cx="7157542" cy="646331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pPr defTabSz="685800"/>
            <a:r>
              <a:rPr lang="en-US" sz="1800" cap="none" dirty="0"/>
              <a:t>Advancing Harmful Algal Bloom Management with the CE-QUAL-W2 Water Quality Model</a:t>
            </a:r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pPr defTabSz="685800"/>
            <a:fld id="{744B3473-5193-4AC1-9169-6977ADF2DCFC}" type="slidenum">
              <a:rPr lang="en-US">
                <a:solidFill>
                  <a:srgbClr val="000000">
                    <a:lumMod val="65000"/>
                    <a:lumOff val="35000"/>
                  </a:srgbClr>
                </a:solidFill>
                <a:latin typeface="Calibri" panose="020F0502020204030204"/>
              </a:rPr>
              <a:pPr defTabSz="685800"/>
              <a:t>1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  <a:latin typeface="Calibri" panose="020F0502020204030204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7223F22D-5DFC-42EB-8948-9B1384385F0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52618" y="5822731"/>
            <a:ext cx="495658" cy="486037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CB5D082-0125-EFFB-CA80-0A55E7EAB2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3" y="2421095"/>
            <a:ext cx="7672549" cy="3000821"/>
          </a:xfrm>
        </p:spPr>
        <p:txBody>
          <a:bodyPr vert="horz" wrap="square" lIns="91440" tIns="45720" rIns="91440" bIns="45720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</a:rPr>
              <a:t>Todd E. Steissberg, PhD, PE</a:t>
            </a:r>
          </a:p>
          <a:p>
            <a:r>
              <a:rPr lang="en-US" sz="1600" b="0" dirty="0">
                <a:solidFill>
                  <a:schemeClr val="bg1"/>
                </a:solidFill>
              </a:rPr>
              <a:t>Environmental Laboratory</a:t>
            </a:r>
          </a:p>
          <a:p>
            <a:r>
              <a:rPr lang="en-US" sz="1600" b="0" dirty="0">
                <a:solidFill>
                  <a:schemeClr val="bg1"/>
                </a:solidFill>
              </a:rPr>
              <a:t>Engineer Research and Development Center (ERDC)</a:t>
            </a:r>
          </a:p>
          <a:p>
            <a:r>
              <a:rPr lang="en-US" sz="1600" b="0" dirty="0">
                <a:solidFill>
                  <a:schemeClr val="bg1"/>
                </a:solidFill>
              </a:rPr>
              <a:t>U.S. Army Corps of Engineers</a:t>
            </a:r>
          </a:p>
          <a:p>
            <a:endParaRPr lang="en-US" sz="1600" b="0" dirty="0">
              <a:solidFill>
                <a:schemeClr val="bg1"/>
              </a:solidFill>
            </a:endParaRPr>
          </a:p>
          <a:p>
            <a:r>
              <a:rPr lang="en-US" sz="1600" b="0" dirty="0">
                <a:solidFill>
                  <a:schemeClr val="bg1"/>
                </a:solidFill>
              </a:rPr>
              <a:t>Co-PIs: Dr. Jodi Ryder, Dr. Emily Summers, Dr. Hailie Suk, and Mr. Isaac Mudge</a:t>
            </a:r>
          </a:p>
          <a:p>
            <a:endParaRPr lang="en-US" sz="1600" b="0" dirty="0">
              <a:solidFill>
                <a:schemeClr val="bg1"/>
              </a:solidFill>
            </a:endParaRPr>
          </a:p>
          <a:p>
            <a:r>
              <a:rPr lang="en-US" sz="1600" b="0" dirty="0">
                <a:solidFill>
                  <a:schemeClr val="bg1"/>
                </a:solidFill>
              </a:rPr>
              <a:t>EPA Water Modeling Forum</a:t>
            </a:r>
          </a:p>
          <a:p>
            <a:endParaRPr lang="en-US" sz="1600" b="0" dirty="0">
              <a:solidFill>
                <a:schemeClr val="bg1"/>
              </a:solidFill>
            </a:endParaRPr>
          </a:p>
          <a:p>
            <a:r>
              <a:rPr lang="en-US" sz="1600" b="0" dirty="0">
                <a:solidFill>
                  <a:schemeClr val="bg1"/>
                </a:solidFill>
              </a:rPr>
              <a:t>December 2,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93959387-F8BD-2F24-3115-7626CD940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371C6617-E70C-DC1D-AD8B-A491BD4B44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6061636" cy="5078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simulate atmospheric nitrogen uptake by diazotrophic algae under nitrogen-limited conditions.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Optional activation per algal group, enabled through user input.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Adds a supplementary nitrogen source term when DIN concentrations fall below a user-defined threshold.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Internal logic uses a Monod-like function to modulate fixation rate based on DIN availability.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Ensures conservation of mass and allows continuous algal growth in nitrogen-limited but phosphorus-replete environments.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9CF20384-296C-CCD6-469F-EAF6B1E5AB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Nitrogen Fixation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diagram of a flowchart&#10;&#10;AI-generated content may be incorrect.">
            <a:extLst>
              <a:ext uri="{FF2B5EF4-FFF2-40B4-BE49-F238E27FC236}">
                <a16:creationId xmlns:a16="http://schemas.microsoft.com/office/drawing/2014/main" id="{4EB48898-A98B-355E-AA17-2DB7C2B98B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616" y="878969"/>
            <a:ext cx="3718935" cy="519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9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53B9B746-BFEA-A9CD-4FA5-391EC486B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43295756-2679-2F84-3445-ECA60F15A9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11402808" cy="3083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prevent complete depletion of algae due to high mortality events, enabling post-bloom recovery in the absence of boundary-driven reintroduction.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 user-defined floor value for algal biomass is enforced after each time step.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logic is embedded within the wqconstituents.f90 file and applied across all layers and segments where algal concentrations fall below the minimum.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An optional input parameter allows global or group-specific specification of the threshold.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minimum value acts as a lower bound; once concentrations fall below it due to mortality or other sinks, they are reset to the threshold for subsequent time steps.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1206C43E-DC3C-4587-CEC0-4AE3F3EC71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Minimum Algae Concentration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diagram of a flowchart&#10;&#10;AI-generated content may be incorrect.">
            <a:extLst>
              <a:ext uri="{FF2B5EF4-FFF2-40B4-BE49-F238E27FC236}">
                <a16:creationId xmlns:a16="http://schemas.microsoft.com/office/drawing/2014/main" id="{314042FE-0942-8A46-30A5-1973C24E73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14" r="-624" b="36456"/>
          <a:stretch>
            <a:fillRect/>
          </a:stretch>
        </p:blipFill>
        <p:spPr>
          <a:xfrm>
            <a:off x="3217668" y="4203745"/>
            <a:ext cx="5756664" cy="177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65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740ED700-FB45-3CC5-19BB-30A57DE27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073F27AB-605D-8F22-2FB6-6A498C945E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2491" y="878969"/>
            <a:ext cx="6684275" cy="374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increase algal mortality in response to low dissolved oxygen (DO), reflecting physiological stress and bloom collapse under hypoxic conditions.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Logic added to algal growth and mortality routines to apply increased death rate when DO falls below a user-defined threshold.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Supports multiple response forms: step function, linear scaling, or Monod-style inhibition.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Applies uniformly to all algae in affected segments unless otherwise configured.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12318BDA-DE0A-D2B8-0882-1F2BEAA37E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Hypoxia-Induced Mortality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61BE8F-C066-92FE-BEA0-29F642FA9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146" y="804040"/>
            <a:ext cx="2396836" cy="538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382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E9240401-6477-D516-2A8E-6D54A29B8C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>
            <a:extLst>
              <a:ext uri="{FF2B5EF4-FFF2-40B4-BE49-F238E27FC236}">
                <a16:creationId xmlns:a16="http://schemas.microsoft.com/office/drawing/2014/main" id="{06FE0F06-1F16-9AA1-430C-C8CC6B1C1A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6061636" cy="541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Purpose: To simulate segment-specific algal biomass removal, reflecting surface skimming, pumping, or other mechanical control actions.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Implementation: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New input file defines the active segments, interpolation method, and time-series file path.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 time-varying file provides fractional reductions by segment and simulation day.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Four modules were modified:</a:t>
            </a:r>
          </a:p>
          <a:p>
            <a:pPr marL="1146175" lvl="2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w2modules.f90input.f90, time-varying-data.f90, and wqconstituents.f90.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Removal was implemented as an instantaneous fractional reduction in the algal state variables during the time step corresponding to the input.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92D3B0D0-5C57-A23D-24D5-8DF1CE4077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Mechanical Removal (Algal Harvesting and Other Treatments)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4144DA0D-E94C-811D-F21C-F9CE2CAEF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467" y="902438"/>
            <a:ext cx="5401498" cy="2308595"/>
          </a:xfrm>
          <a:prstGeom prst="rect">
            <a:avLst/>
          </a:prstGeom>
        </p:spPr>
      </p:pic>
      <p:pic>
        <p:nvPicPr>
          <p:cNvPr id="3" name="Picture 2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E3AC3EE5-DD5D-C1B4-A9DF-12715373F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467" y="3388349"/>
            <a:ext cx="5401498" cy="290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202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471FC63B-3CD7-63FA-24AE-72289CFC5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7F77A29E-1647-A82E-3F2B-7D3C3FDF87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graph of a curve&#10;&#10;AI-generated content may be incorrect.">
            <a:extLst>
              <a:ext uri="{FF2B5EF4-FFF2-40B4-BE49-F238E27FC236}">
                <a16:creationId xmlns:a16="http://schemas.microsoft.com/office/drawing/2014/main" id="{05B9C4AA-ABEC-7A27-49AE-50F38A0548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622" y="2661564"/>
            <a:ext cx="8268755" cy="350800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4AD61CB-D6FD-D679-5BA5-65D7E2C475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785010"/>
              </p:ext>
            </p:extLst>
          </p:nvPr>
        </p:nvGraphicFramePr>
        <p:xfrm>
          <a:off x="1961622" y="872678"/>
          <a:ext cx="8268754" cy="1590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41049">
                  <a:extLst>
                    <a:ext uri="{9D8B030D-6E8A-4147-A177-3AD203B41FA5}">
                      <a16:colId xmlns:a16="http://schemas.microsoft.com/office/drawing/2014/main" val="2485162841"/>
                    </a:ext>
                  </a:extLst>
                </a:gridCol>
                <a:gridCol w="1932171">
                  <a:extLst>
                    <a:ext uri="{9D8B030D-6E8A-4147-A177-3AD203B41FA5}">
                      <a16:colId xmlns:a16="http://schemas.microsoft.com/office/drawing/2014/main" val="3436123299"/>
                    </a:ext>
                  </a:extLst>
                </a:gridCol>
                <a:gridCol w="2429851">
                  <a:extLst>
                    <a:ext uri="{9D8B030D-6E8A-4147-A177-3AD203B41FA5}">
                      <a16:colId xmlns:a16="http://schemas.microsoft.com/office/drawing/2014/main" val="1319568547"/>
                    </a:ext>
                  </a:extLst>
                </a:gridCol>
                <a:gridCol w="2465683">
                  <a:extLst>
                    <a:ext uri="{9D8B030D-6E8A-4147-A177-3AD203B41FA5}">
                      <a16:colId xmlns:a16="http://schemas.microsoft.com/office/drawing/2014/main" val="24450094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 Simulation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Value Turned ON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Value of New Input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Plot color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436797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-- Baseline --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-- Baseline --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Black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34297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ALG_O2LIM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1.0 mg/L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Yellow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246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3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ALG_MIN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0.1 mg/L (biomass)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Blue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02527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4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CRIT_TIN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1.5 mg/L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Red 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03068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5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No new inputs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See above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Cyan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137496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6941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41986" y="233982"/>
            <a:ext cx="1047754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3366"/>
                </a:solidFill>
              </a:defRPr>
            </a:pPr>
            <a:r>
              <a:rPr sz="2400" dirty="0"/>
              <a:t>CE-QUAL-W2: Evaluating Operational Strategies for HAB Management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48616" y="981635"/>
            <a:ext cx="3749039" cy="1947671"/>
          </a:xfrm>
          <a:prstGeom prst="roundRect">
            <a:avLst/>
          </a:prstGeom>
          <a:solidFill>
            <a:srgbClr val="73FEFF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895924" y="1097652"/>
            <a:ext cx="262584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Hypolimnetic Withdrawal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71488" y="1435980"/>
            <a:ext cx="3474719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Quantify P &amp; N mass exported via deep releases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Track thermocline response to withdrawal rates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209096" y="981635"/>
            <a:ext cx="3749039" cy="1947671"/>
          </a:xfrm>
          <a:prstGeom prst="roundRect">
            <a:avLst/>
          </a:prstGeom>
          <a:solidFill>
            <a:srgbClr val="D5FC79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187900" y="1097652"/>
            <a:ext cx="1848583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Surface Flushing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74832" y="1435980"/>
            <a:ext cx="3474719" cy="1374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Determine minimum flow to reduce residence time below bloom threshold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Simulate bloom recovery time after flushing ends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098152" y="981635"/>
            <a:ext cx="3749039" cy="1947671"/>
          </a:xfrm>
          <a:prstGeom prst="roundRect">
            <a:avLst/>
          </a:prstGeom>
          <a:solidFill>
            <a:srgbClr val="73FEFF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9175680" y="1097652"/>
            <a:ext cx="1622559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Pulsed Inflows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49600" y="1435980"/>
            <a:ext cx="3474719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lang="en-US" sz="1600" dirty="0"/>
              <a:t>Model plunge depth based on inflow temperature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lang="en-US" sz="1600" dirty="0"/>
              <a:t>Evaluate stratification disruption vs. pulse magnitude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8616" y="3056186"/>
            <a:ext cx="3749039" cy="1947670"/>
          </a:xfrm>
          <a:prstGeom prst="roundRect">
            <a:avLst/>
          </a:prstGeom>
          <a:solidFill>
            <a:srgbClr val="D5FC79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1350279" y="3200777"/>
            <a:ext cx="171713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Artificial Mixing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1488" y="3539105"/>
            <a:ext cx="3474719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Test mixing intensity (K</a:t>
            </a:r>
            <a:r>
              <a:rPr sz="1600" baseline="-25000" dirty="0"/>
              <a:t>z</a:t>
            </a:r>
            <a:r>
              <a:rPr sz="1600" dirty="0"/>
              <a:t>) to achieve mixing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Compare algal biomass under continuous vs. intermittent mixing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209096" y="3056186"/>
            <a:ext cx="3749039" cy="1947670"/>
          </a:xfrm>
          <a:prstGeom prst="roundRect">
            <a:avLst/>
          </a:prstGeom>
          <a:solidFill>
            <a:srgbClr val="73FEFF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4920145" y="3200777"/>
            <a:ext cx="235551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Hypolimnetic Aeration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60544" y="3539105"/>
            <a:ext cx="3474719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Simulate O₂-dependent sediment P release reduction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Multi-year runs to assess cumulative internal load decrease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098152" y="3056186"/>
            <a:ext cx="3749039" cy="1947670"/>
          </a:xfrm>
          <a:prstGeom prst="roundRect">
            <a:avLst/>
          </a:prstGeom>
          <a:solidFill>
            <a:srgbClr val="D5FC79"/>
          </a:solidFill>
          <a:ln w="19050">
            <a:solidFill>
              <a:srgbClr val="0033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8221023" y="3200777"/>
            <a:ext cx="35204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sz="1600" dirty="0"/>
              <a:t>Water Level</a:t>
            </a:r>
            <a:r>
              <a:rPr lang="en-US" sz="1600" dirty="0"/>
              <a:t>, Temperature Control</a:t>
            </a:r>
          </a:p>
          <a:p>
            <a:pPr algn="ctr">
              <a:defRPr sz="1400" b="1">
                <a:solidFill>
                  <a:srgbClr val="003366"/>
                </a:solidFill>
              </a:defRPr>
            </a:pPr>
            <a:r>
              <a:rPr lang="en-US" sz="1600" dirty="0"/>
              <a:t>Structures, </a:t>
            </a:r>
            <a:r>
              <a:rPr sz="1600" dirty="0"/>
              <a:t>Harvesting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221024" y="3750399"/>
            <a:ext cx="3474719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Evaluate residence time changes with pool elevation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100">
                <a:solidFill>
                  <a:srgbClr val="1E1E1E"/>
                </a:solidFill>
              </a:defRPr>
            </a:pPr>
            <a:r>
              <a:rPr sz="1600" dirty="0"/>
              <a:t>Specify harvesting rates &amp; locations for biomass removal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583776-6EB6-924D-5745-5557200294B8}"/>
              </a:ext>
            </a:extLst>
          </p:cNvPr>
          <p:cNvSpPr txBox="1"/>
          <p:nvPr/>
        </p:nvSpPr>
        <p:spPr>
          <a:xfrm>
            <a:off x="471488" y="5300665"/>
            <a:ext cx="1122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Scenario-based evaluation of individual of various control strategies with CE-QUAL-W2 will improve identification of site-specific bloom drivers and development of HAB management plans.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878969"/>
            <a:ext cx="7150848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CE-QUAL-W2 will: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Simulate HAB occurrences with greater precision.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Improve understanding of how various environmental factors contribute to HAB dynamics, enabling more proactive management.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Provide results that help formulate effective mitigation strategies to reduce the frequency and severity of HAB events by targeting identified key contributing factors.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Facilitate adaptive management practices.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Improve HAB simulation of multiple future scenarios will improve emergency response and sampling.</a:t>
            </a:r>
          </a:p>
          <a:p>
            <a:pPr marL="8572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Provide early detection and management of HABs to protect ecosystem health and public safety, minimizing the adverse effects on wildlife and human populations.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landscape with trees and water in the background&#10;&#10;Description automatically generated with low confidence">
            <a:extLst>
              <a:ext uri="{FF2B5EF4-FFF2-40B4-BE49-F238E27FC236}">
                <a16:creationId xmlns:a16="http://schemas.microsoft.com/office/drawing/2014/main" id="{94F69EF3-72C3-6A53-2729-40D75FB78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741" y="709912"/>
            <a:ext cx="3634680" cy="2726010"/>
          </a:xfrm>
          <a:prstGeom prst="rect">
            <a:avLst/>
          </a:prstGeom>
        </p:spPr>
      </p:pic>
      <p:pic>
        <p:nvPicPr>
          <p:cNvPr id="7" name="Picture 6" descr="A boat in the water&#10;&#10;Description automatically generated with medium confidence">
            <a:extLst>
              <a:ext uri="{FF2B5EF4-FFF2-40B4-BE49-F238E27FC236}">
                <a16:creationId xmlns:a16="http://schemas.microsoft.com/office/drawing/2014/main" id="{EC0C2186-7ED7-A923-1E61-4E5D77322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741" y="3237567"/>
            <a:ext cx="3634680" cy="301046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5956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243812"/>
            <a:ext cx="11771450" cy="584775"/>
          </a:xfr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Questions?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BDC0FE-2D3C-8007-DE6D-85411A15D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385" y="964654"/>
            <a:ext cx="9307229" cy="523187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F4FF284-1579-6DC8-603E-D12CCAB1F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385" y="840259"/>
            <a:ext cx="9601513" cy="53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936437"/>
            <a:ext cx="6612966" cy="249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200" b="0" u="sng" dirty="0">
                <a:latin typeface="Calibri" panose="020F0502020204030204" pitchFamily="34" charset="0"/>
                <a:cs typeface="Calibri" panose="020F0502020204030204" pitchFamily="34" charset="0"/>
              </a:rPr>
              <a:t>Problem</a:t>
            </a:r>
            <a:r>
              <a:rPr lang="en-US" sz="2200" b="0" dirty="0">
                <a:latin typeface="Calibri" panose="020F0502020204030204" pitchFamily="34" charset="0"/>
                <a:cs typeface="Calibri" panose="020F0502020204030204" pitchFamily="34" charset="0"/>
              </a:rPr>
              <a:t>: Existing models inadequately predict the timing, frequency, intensity, spatial variability, and impacts of Harmful Algal Blooms (HABs).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200" b="0" u="sng" dirty="0">
                <a:latin typeface="Calibri" panose="020F0502020204030204" pitchFamily="34" charset="0"/>
                <a:cs typeface="Calibri" panose="020F0502020204030204" pitchFamily="34" charset="0"/>
              </a:rPr>
              <a:t>Solution</a:t>
            </a:r>
            <a:r>
              <a:rPr lang="en-US" sz="2200" b="0" dirty="0">
                <a:latin typeface="Calibri" panose="020F0502020204030204" pitchFamily="34" charset="0"/>
                <a:cs typeface="Calibri" panose="020F0502020204030204" pitchFamily="34" charset="0"/>
              </a:rPr>
              <a:t>: New capabilities have been added to CE-QUAL-W2 to improve its ability to simulate and manage HABs.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8C20CB-D793-658D-0760-4C38BB51B9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88" y="3541380"/>
            <a:ext cx="6041024" cy="2698245"/>
          </a:xfrm>
          <a:prstGeom prst="rect">
            <a:avLst/>
          </a:prstGeom>
          <a:effectLst>
            <a:softEdge rad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DFF81E-403D-163F-32BF-EE8617D427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328" y="933123"/>
            <a:ext cx="4248083" cy="2832055"/>
          </a:xfrm>
          <a:prstGeom prst="rect">
            <a:avLst/>
          </a:prstGeom>
          <a:effectLst>
            <a:softEdge rad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40AFA4-8191-7178-53D4-57FC703AE7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328" y="3407570"/>
            <a:ext cx="4248083" cy="2832055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128188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400" y="878969"/>
            <a:ext cx="7312561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Predicting HABs is very challenging. Reservoirs have characteristics that can vary significantly: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Algal species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Diurnal vertical migration of some species of cyanobacteria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Mixing dynamics (temperature and wind forcing)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Geometry</a:t>
            </a:r>
          </a:p>
          <a:p>
            <a:pPr marL="1031875" lvl="2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Volume, surface area, depth, and fetch</a:t>
            </a:r>
          </a:p>
          <a:p>
            <a:pPr marL="1031875" lvl="2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Morphometry (length, width, shape, shoreline)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Harmful algal blooms can exhibit rapid changes and non-linear dynamics that are difficult to capture in model simulations.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To address these issues: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Extensive literature review. Feedback gathered from HAB experts.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Case study site (Detroit Lake, Oregon) was selected to provide adequate data and a range of conditions that enables development of scaling methods.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Single species selected for algorithm development.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Challenges and Solutions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picture containing mountain, nature, outdoor, track&#10;&#10;Description automatically generated">
            <a:extLst>
              <a:ext uri="{FF2B5EF4-FFF2-40B4-BE49-F238E27FC236}">
                <a16:creationId xmlns:a16="http://schemas.microsoft.com/office/drawing/2014/main" id="{7F6CB9C1-6736-BA06-7EAB-F4642B81C9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8343" y="985655"/>
            <a:ext cx="3675611" cy="238914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532A60-D58F-57B7-CB21-15EDE3239508}"/>
              </a:ext>
            </a:extLst>
          </p:cNvPr>
          <p:cNvSpPr txBox="1">
            <a:spLocks/>
          </p:cNvSpPr>
          <p:nvPr/>
        </p:nvSpPr>
        <p:spPr>
          <a:xfrm>
            <a:off x="7962769" y="3370714"/>
            <a:ext cx="3675611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Detroit Lake, Oregon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7C671E8-2D78-7963-8232-7A1563169DE8}"/>
              </a:ext>
            </a:extLst>
          </p:cNvPr>
          <p:cNvSpPr txBox="1">
            <a:spLocks/>
          </p:cNvSpPr>
          <p:nvPr/>
        </p:nvSpPr>
        <p:spPr>
          <a:xfrm>
            <a:off x="7968343" y="5883039"/>
            <a:ext cx="3675612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Detroit Lake HAB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98F11CA-49D8-187B-3B8C-EED5A83FC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085" y="3806981"/>
            <a:ext cx="3692869" cy="2077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6666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234860"/>
            <a:ext cx="11755437" cy="486566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1" y="787639"/>
            <a:ext cx="8518938" cy="5437947"/>
          </a:xfrm>
        </p:spPr>
        <p:txBody>
          <a:bodyPr/>
          <a:lstStyle/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CE‐QUAL‐W2 is a two‐dimensional (2D), longitudinal/vertical, hydrodynamics and water quality model. It enables characterization of the vertical and longitudinal changes in a reservoir. The model assumes the reservoir is “well mixed” laterally, with no variation from one side of the channel to each layer (vertical) and segment (longitudinal).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CE-QUAL-W2 has been applied to rivers, lakes, reservoirs, estuaries, and combinations thereof.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CE-QUAL-W2 incorporates the following water quality capabilities: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Longitudinal-vertical hydrodynamics and water quality in stratified and non-stratified systems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Nutrients-dissolved oxygen-organic matter interactions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Fish habitat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Selective withdrawal from stratified reservoir outlets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Hypolimnetic aeration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Multiple algae, epiphyton/periphyton, zooplankton, and macrophytes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CBOD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Sediment diagenesis model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Generic water quality groups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Internal dynamic pipe/culvert model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Hydraulic structures (weirs, spillways) algorithms, including a dynamic shading algorithm based on topographic and vegetative cover.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257827-C34C-4251-B995-96C9C233CC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ea typeface="ＭＳ Ｐゴシック" pitchFamily="34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ea typeface="ＭＳ Ｐゴシック" pitchFamily="34" charset="-128"/>
              <a:cs typeface="+mn-cs"/>
            </a:endParaRPr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1" i="0" u="none" strike="noStrike" kern="1200" cap="none" spc="0" normalizeH="0" baseline="0" noProof="0">
              <a:ln>
                <a:noFill/>
              </a:ln>
              <a:solidFill>
                <a:srgbClr val="24292F"/>
              </a:solidFill>
              <a:effectLst/>
              <a:uLnTx/>
              <a:uFillTx/>
              <a:latin typeface="-apple-system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2" name="Picture 11" descr="C:\Users\q0hectes\Desktop\WMIST Webinar Water Quality in HEC-ResSim and CWMS\images\02-br6-mehr-dam 90.jpg">
            <a:extLst>
              <a:ext uri="{FF2B5EF4-FFF2-40B4-BE49-F238E27FC236}">
                <a16:creationId xmlns:a16="http://schemas.microsoft.com/office/drawing/2014/main" id="{4CC91514-5162-8DE4-854B-792E3319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915400" y="3648907"/>
            <a:ext cx="2860260" cy="2474841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Picture 12" descr="C:\Users\q0hectes\Desktop\WMIST Webinar Water Quality in HEC-ResSim and CWMS\images\RooseveltDam.jpg">
            <a:extLst>
              <a:ext uri="{FF2B5EF4-FFF2-40B4-BE49-F238E27FC236}">
                <a16:creationId xmlns:a16="http://schemas.microsoft.com/office/drawing/2014/main" id="{DE073D6A-FE5F-A06E-328E-88B356C9E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912724" y="974038"/>
            <a:ext cx="2862936" cy="2474842"/>
          </a:xfrm>
          <a:prstGeom prst="rect">
            <a:avLst/>
          </a:prstGeom>
          <a:noFill/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4083366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199235"/>
            <a:ext cx="11755437" cy="573652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Past and Current Applications of 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825719"/>
            <a:ext cx="7812315" cy="5338999"/>
          </a:xfrm>
        </p:spPr>
        <p:txBody>
          <a:bodyPr/>
          <a:lstStyle/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widely used by USACE and other federal, state, and local agencies for environmental impact assessments, planning studies, etc. Agencies that use CE-QUAL-W2 as their standard reservoir water quality model include: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Geological Survey (USGS)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Bureau of Reclamation (USBR)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Environmental Protection Agency (EPA)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State of California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More than 1,100 model applications have been developed worldwide for reservoirs, rivers, estuaries, and other water bodies since CE-QUAL-W2 was released in 1986.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also used as a research tool by researchers at universities and other organizations.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At least 1,500 publications utilized or cited CE-QUAL-W2 in the year 2022 alone.</a:t>
            </a:r>
          </a:p>
          <a:p>
            <a:pPr marL="114300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Recent Studies: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Water Temperature Modeling Platform, California Central Valley Project (USBR and State of California): This platform applies CE-QUAL-W2 for ongoing and future operations decision-making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USACE Northwest Division, Columbia and Snake River Watershed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System Reservoir Operation (CRSO) Project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River Treaty (CRT) Project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Philadelphia District, Lehigh River Water Quality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257827-C34C-4251-B995-96C9C233CC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ea typeface="ＭＳ Ｐゴシック" pitchFamily="34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ea typeface="ＭＳ Ｐゴシック" pitchFamily="34" charset="-128"/>
              <a:cs typeface="+mn-cs"/>
            </a:endParaRPr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1" i="0" u="none" strike="noStrike" kern="1200" cap="none" spc="0" normalizeH="0" baseline="0" noProof="0">
              <a:ln>
                <a:noFill/>
              </a:ln>
              <a:solidFill>
                <a:srgbClr val="24292F"/>
              </a:solidFill>
              <a:effectLst/>
              <a:uLnTx/>
              <a:uFillTx/>
              <a:latin typeface="-apple-system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043CD-CEF5-15AC-006A-0512A673B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944" y="349793"/>
            <a:ext cx="4267199" cy="5522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0A4C1A-DAD7-6527-A311-B70E568B7D51}"/>
              </a:ext>
            </a:extLst>
          </p:cNvPr>
          <p:cNvSpPr txBox="1"/>
          <p:nvPr/>
        </p:nvSpPr>
        <p:spPr>
          <a:xfrm>
            <a:off x="8120739" y="5467008"/>
            <a:ext cx="35668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Region of Application: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Water Temperature Modeling Platform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California Central Valley Project</a:t>
            </a:r>
          </a:p>
        </p:txBody>
      </p:sp>
    </p:spTree>
    <p:extLst>
      <p:ext uri="{BB962C8B-B14F-4D97-AF65-F5344CB8AC3E}">
        <p14:creationId xmlns:p14="http://schemas.microsoft.com/office/powerpoint/2010/main" val="1676199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312270" y="993270"/>
            <a:ext cx="5945094" cy="4413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Due to excess nutrient loading, warming trends in surface waters, altering hydrologic regimes, and intensifying the stratification of water bodies, Harmful algal blooms (HABs) pose a growing threat to water quality, ecosystem health, and water resource operations.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Four new capabilities were implemented in CE-QUAL-W2 to improve its ability to simulate HABs.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Minimum algae concentration enforcement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Algal treatment regimens:</a:t>
            </a:r>
          </a:p>
          <a:p>
            <a:pPr marL="1031875" lvl="2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latin typeface="Calibri" panose="020F0502020204030204" pitchFamily="34" charset="0"/>
                <a:cs typeface="Calibri" panose="020F0502020204030204" pitchFamily="34" charset="0"/>
              </a:rPr>
              <a:t>We focused on mechanical removal of algae (e.g., harvesting)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High algal mortality under hypoxic conditions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Nitrogen fixation by algae.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 and Algorithm Research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BC6BB0EE-EAA0-7A96-DC38-388406C49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035" y="902438"/>
            <a:ext cx="5562930" cy="2377591"/>
          </a:xfrm>
          <a:prstGeom prst="rect">
            <a:avLst/>
          </a:prstGeom>
        </p:spPr>
      </p:pic>
      <p:pic>
        <p:nvPicPr>
          <p:cNvPr id="3" name="Picture 2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CEB75A0E-4689-A536-2B71-23D061684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4035" y="3301661"/>
            <a:ext cx="5562930" cy="298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501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Survey Results: CE-QUAL-W2 Development Opportunities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644B53-616E-FDFF-3EF9-91864B1B2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329" y="804040"/>
            <a:ext cx="6849341" cy="541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54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>
          <a:extLst>
            <a:ext uri="{FF2B5EF4-FFF2-40B4-BE49-F238E27FC236}">
              <a16:creationId xmlns:a16="http://schemas.microsoft.com/office/drawing/2014/main" id="{B9510F39-E454-89C7-760A-B7F97CE8F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5A676970-B166-EA61-46B7-E9EC08B886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Survey Results: CE-QUAL-W2 Development Opportunities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FA46C3-AB10-EAF9-6FD2-46EC2E9AF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734" y="858980"/>
            <a:ext cx="5940532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5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312270" y="878969"/>
            <a:ext cx="6061636" cy="415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Nitrogen fixation to support simulation of cyanobacteria dominance in low-nitrogen conditions. Cyanobacteria may outcompete native algae since they can fix nitrogen.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Minimum algae concentration enforcement to support post-crash recovery.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Hypoxia-induced mortality to reflect algal population dynamics under low oxygen stress.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Mechanical removal (treatments, harvesting) to simulate interventions such as skimming or pumping.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Vertical migration: developing guidance for use.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Enhancements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BC6BB0EE-EAA0-7A96-DC38-388406C49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467" y="902438"/>
            <a:ext cx="5401498" cy="2308595"/>
          </a:xfrm>
          <a:prstGeom prst="rect">
            <a:avLst/>
          </a:prstGeom>
        </p:spPr>
      </p:pic>
      <p:pic>
        <p:nvPicPr>
          <p:cNvPr id="3" name="Picture 2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CEB75A0E-4689-A536-2B71-23D061684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467" y="3388349"/>
            <a:ext cx="5401498" cy="290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43806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 13">
      <a:dk1>
        <a:srgbClr val="000000"/>
      </a:dk1>
      <a:lt1>
        <a:srgbClr val="000099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AAACA"/>
      </a:accent3>
      <a:accent4>
        <a:srgbClr val="000000"/>
      </a:accent4>
      <a:accent5>
        <a:srgbClr val="DAEDEF"/>
      </a:accent5>
      <a:accent6>
        <a:srgbClr val="2D2D8A"/>
      </a:accent6>
      <a:hlink>
        <a:srgbClr val="0033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0000"/>
        </a:dk1>
        <a:lt1>
          <a:srgbClr val="000099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AAAACA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33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4.xml><?xml version="1.0" encoding="utf-8"?>
<a:theme xmlns:a="http://schemas.openxmlformats.org/drawingml/2006/main" name="Theme1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5BD5409E-D28A-4DE1-B742-12A5FE8EEDE3}" vid="{659E9C23-BBC0-40D1-881C-ED13B734E766}"/>
    </a:ext>
  </a:extLst>
</a:theme>
</file>

<file path=ppt/theme/theme5.xml><?xml version="1.0" encoding="utf-8"?>
<a:theme xmlns:a="http://schemas.openxmlformats.org/drawingml/2006/main" name="1_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6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7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8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9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9678FC9CA06E449BCCD24A4BF1A4DC" ma:contentTypeVersion="3" ma:contentTypeDescription="Create a new document." ma:contentTypeScope="" ma:versionID="28ce7a7bded022c4f6ed4c73ed5bb062">
  <xsd:schema xmlns:xsd="http://www.w3.org/2001/XMLSchema" xmlns:xs="http://www.w3.org/2001/XMLSchema" xmlns:p="http://schemas.microsoft.com/office/2006/metadata/properties" xmlns:ns2="a3b42a5c-e9e5-4439-94fa-7e12ddf45e58" targetNamespace="http://schemas.microsoft.com/office/2006/metadata/properties" ma:root="true" ma:fieldsID="0e8f01901f7a00c1973b42a66e8bcaed" ns2:_="">
    <xsd:import namespace="a3b42a5c-e9e5-4439-94fa-7e12ddf45e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b42a5c-e9e5-4439-94fa-7e12ddf45e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C165F7C-5FB6-4E37-9E7E-9EC43F988B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b42a5c-e9e5-4439-94fa-7e12ddf45e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F04B435-F776-40B2-9F23-A47D5476E0B1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  <ds:schemaRef ds:uri="a3b42a5c-e9e5-4439-94fa-7e12ddf45e58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1B6B0AC-AE72-491B-82D6-C5FEC7EF9EC9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c4d76ba-f17c-4c50-b9a7-8f3163d27582}" enabled="0" method="" siteId="{fc4d76ba-f17c-4c50-b9a7-8f3163d2758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642</TotalTime>
  <Words>1480</Words>
  <Application>Microsoft Macintosh PowerPoint</Application>
  <PresentationFormat>Widescreen</PresentationFormat>
  <Paragraphs>184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-apple-system</vt:lpstr>
      <vt:lpstr>Aptos</vt:lpstr>
      <vt:lpstr>Arial</vt:lpstr>
      <vt:lpstr>Calibri</vt:lpstr>
      <vt:lpstr>Wingdings</vt:lpstr>
      <vt:lpstr>Wingdings 3</vt:lpstr>
      <vt:lpstr>Custom Design</vt:lpstr>
      <vt:lpstr>UNCL // FOUO Content</vt:lpstr>
      <vt:lpstr>Title Slide Templates</vt:lpstr>
      <vt:lpstr>Theme1</vt:lpstr>
      <vt:lpstr>1_UNCL // FOUO Content</vt:lpstr>
      <vt:lpstr>UNCLASSIFIED Content</vt:lpstr>
      <vt:lpstr>Custom Classification Content</vt:lpstr>
      <vt:lpstr>Standard White Theme</vt:lpstr>
      <vt:lpstr>Advancing Harmful Algal Bloom Management with the CE-QUAL-W2 Water Quality Model</vt:lpstr>
      <vt:lpstr>Introduction</vt:lpstr>
      <vt:lpstr>Challenges and Solutions</vt:lpstr>
      <vt:lpstr>CE-QUAL-W2</vt:lpstr>
      <vt:lpstr>Past and Current Applications of CE-QUAL-W2</vt:lpstr>
      <vt:lpstr>Method and Algorithm Research</vt:lpstr>
      <vt:lpstr>Survey Results: CE-QUAL-W2 Development Opportunities</vt:lpstr>
      <vt:lpstr>Survey Results: CE-QUAL-W2 Development Opportunities</vt:lpstr>
      <vt:lpstr>CE-QUAL-W2 Enhancements</vt:lpstr>
      <vt:lpstr>Nitrogen Fixation</vt:lpstr>
      <vt:lpstr>Minimum Algae Concentration</vt:lpstr>
      <vt:lpstr>Hypoxia-Induced Mortality</vt:lpstr>
      <vt:lpstr>Mechanical Removal (Algal Harvesting and Other Treatments)</vt:lpstr>
      <vt:lpstr>Results</vt:lpstr>
      <vt:lpstr>PowerPoint Presentation</vt:lpstr>
      <vt:lpstr>Benefits</vt:lpstr>
      <vt:lpstr>Questions?</vt:lpstr>
    </vt:vector>
  </TitlesOfParts>
  <Company>US Army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b6imemb6</dc:creator>
  <cp:lastModifiedBy>Steissberg, Todd E CIV USARMY CEERD-EL (USA)</cp:lastModifiedBy>
  <cp:revision>428</cp:revision>
  <dcterms:created xsi:type="dcterms:W3CDTF">2011-07-13T22:03:07Z</dcterms:created>
  <dcterms:modified xsi:type="dcterms:W3CDTF">2025-12-02T18:51:42Z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0x010100BA9678FC9CA06E449BCCD24A4BF1A4DC</vt:lpwstr>
  </property>
  <property fmtid="{D5CDD505-2E9C-101B-9397-08002B2CF9AE}" pid="3" name="MediaServiceImageTags">
    <vt:lpwstr/>
  </property>
</Properties>
</file>

<file path=docProps/thumbnail.jpeg>
</file>